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6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12933" y="0"/>
            <a:ext cx="8475067" cy="10287000"/>
            <a:chOff x="0" y="0"/>
            <a:chExt cx="11300089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2452" t="0" r="22452" b="0"/>
            <a:stretch>
              <a:fillRect/>
            </a:stretch>
          </p:blipFill>
          <p:spPr>
            <a:xfrm flipH="false" flipV="false">
              <a:off x="0" y="0"/>
              <a:ext cx="11300089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-3720862" y="3738780"/>
            <a:ext cx="8443056" cy="6232511"/>
          </a:xfrm>
          <a:custGeom>
            <a:avLst/>
            <a:gdLst/>
            <a:ahLst/>
            <a:cxnLst/>
            <a:rect r="r" b="b" t="t" l="l"/>
            <a:pathLst>
              <a:path h="6232511" w="8443056">
                <a:moveTo>
                  <a:pt x="0" y="0"/>
                </a:moveTo>
                <a:lnTo>
                  <a:pt x="8443056" y="0"/>
                </a:lnTo>
                <a:lnTo>
                  <a:pt x="8443056" y="6232511"/>
                </a:lnTo>
                <a:lnTo>
                  <a:pt x="0" y="62325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220200"/>
            <a:ext cx="6812723" cy="424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44"/>
              </a:lnSpc>
              <a:spcBef>
                <a:spcPct val="0"/>
              </a:spcBef>
            </a:pPr>
            <a:r>
              <a:rPr lang="en-US" sz="2572" spc="25">
                <a:solidFill>
                  <a:srgbClr val="242424"/>
                </a:solidFill>
                <a:latin typeface="Poppins"/>
              </a:rPr>
              <a:t>Harsh Tantak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19200" y="785950"/>
            <a:ext cx="814668" cy="814668"/>
          </a:xfrm>
          <a:custGeom>
            <a:avLst/>
            <a:gdLst/>
            <a:ahLst/>
            <a:cxnLst/>
            <a:rect r="r" b="b" t="t" l="l"/>
            <a:pathLst>
              <a:path h="814668" w="814668">
                <a:moveTo>
                  <a:pt x="0" y="0"/>
                </a:moveTo>
                <a:lnTo>
                  <a:pt x="814668" y="0"/>
                </a:lnTo>
                <a:lnTo>
                  <a:pt x="814668" y="814667"/>
                </a:lnTo>
                <a:lnTo>
                  <a:pt x="0" y="8146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81393" y="962025"/>
            <a:ext cx="642873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3">
                <a:solidFill>
                  <a:srgbClr val="242424"/>
                </a:solidFill>
                <a:latin typeface="Poppins Bold"/>
              </a:rPr>
              <a:t>MIP-DA-O4-SQL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438263"/>
            <a:ext cx="9514183" cy="47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78"/>
              </a:lnSpc>
            </a:pPr>
            <a:r>
              <a:rPr lang="en-US" sz="10629" spc="-531">
                <a:solidFill>
                  <a:srgbClr val="242424"/>
                </a:solidFill>
                <a:latin typeface="Poppins Bold"/>
              </a:rPr>
              <a:t>Hotel Reservation Analysis </a:t>
            </a:r>
          </a:p>
          <a:p>
            <a:pPr>
              <a:lnSpc>
                <a:spcPts val="9490"/>
              </a:lnSpc>
            </a:pPr>
            <a:r>
              <a:rPr lang="en-US" sz="5129" spc="-241">
                <a:solidFill>
                  <a:srgbClr val="242424"/>
                </a:solidFill>
                <a:latin typeface="Poppins Bold"/>
              </a:rPr>
              <a:t> </a:t>
            </a:r>
            <a:r>
              <a:rPr lang="en-US" sz="5129" spc="-241">
                <a:solidFill>
                  <a:srgbClr val="242424"/>
                </a:solidFill>
                <a:latin typeface="Poppins Bold"/>
              </a:rPr>
              <a:t>USING SQL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47445" y="-702391"/>
            <a:ext cx="7712999" cy="10989391"/>
            <a:chOff x="0" y="0"/>
            <a:chExt cx="2031407" cy="28943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1407" cy="2894325"/>
            </a:xfrm>
            <a:custGeom>
              <a:avLst/>
              <a:gdLst/>
              <a:ahLst/>
              <a:cxnLst/>
              <a:rect r="r" b="b" t="t" l="l"/>
              <a:pathLst>
                <a:path h="2894325" w="2031407">
                  <a:moveTo>
                    <a:pt x="0" y="0"/>
                  </a:moveTo>
                  <a:lnTo>
                    <a:pt x="2031407" y="0"/>
                  </a:lnTo>
                  <a:lnTo>
                    <a:pt x="2031407" y="2894325"/>
                  </a:lnTo>
                  <a:lnTo>
                    <a:pt x="0" y="2894325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31407" cy="293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328027" y="-2432445"/>
            <a:ext cx="5479165" cy="5479165"/>
          </a:xfrm>
          <a:custGeom>
            <a:avLst/>
            <a:gdLst/>
            <a:ahLst/>
            <a:cxnLst/>
            <a:rect r="r" b="b" t="t" l="l"/>
            <a:pathLst>
              <a:path h="5479165" w="5479165">
                <a:moveTo>
                  <a:pt x="0" y="0"/>
                </a:moveTo>
                <a:lnTo>
                  <a:pt x="5479165" y="0"/>
                </a:lnTo>
                <a:lnTo>
                  <a:pt x="5479165" y="5479165"/>
                </a:lnTo>
                <a:lnTo>
                  <a:pt x="0" y="5479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0837363" cy="10287000"/>
            <a:chOff x="0" y="0"/>
            <a:chExt cx="2854285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5428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54285">
                  <a:moveTo>
                    <a:pt x="0" y="0"/>
                  </a:moveTo>
                  <a:lnTo>
                    <a:pt x="2854285" y="0"/>
                  </a:lnTo>
                  <a:lnTo>
                    <a:pt x="28542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85428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4025053"/>
            <a:ext cx="10837363" cy="2236893"/>
          </a:xfrm>
          <a:custGeom>
            <a:avLst/>
            <a:gdLst/>
            <a:ahLst/>
            <a:cxnLst/>
            <a:rect r="r" b="b" t="t" l="l"/>
            <a:pathLst>
              <a:path h="2236893" w="10837363">
                <a:moveTo>
                  <a:pt x="0" y="0"/>
                </a:moveTo>
                <a:lnTo>
                  <a:pt x="10837363" y="0"/>
                </a:lnTo>
                <a:lnTo>
                  <a:pt x="10837363" y="2236894"/>
                </a:lnTo>
                <a:lnTo>
                  <a:pt x="0" y="2236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44971" y="4432034"/>
            <a:ext cx="7443029" cy="1422932"/>
          </a:xfrm>
          <a:custGeom>
            <a:avLst/>
            <a:gdLst/>
            <a:ahLst/>
            <a:cxnLst/>
            <a:rect r="r" b="b" t="t" l="l"/>
            <a:pathLst>
              <a:path h="1422932" w="7443029">
                <a:moveTo>
                  <a:pt x="0" y="0"/>
                </a:moveTo>
                <a:lnTo>
                  <a:pt x="7443029" y="0"/>
                </a:lnTo>
                <a:lnTo>
                  <a:pt x="7443029" y="1422932"/>
                </a:lnTo>
                <a:lnTo>
                  <a:pt x="0" y="1422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137" y="1068959"/>
            <a:ext cx="10837363" cy="99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8"/>
              </a:lnSpc>
            </a:pPr>
            <a:r>
              <a:rPr lang="en-US" sz="3600" spc="-100">
                <a:solidFill>
                  <a:srgbClr val="242424"/>
                </a:solidFill>
                <a:latin typeface="Poppins Bold"/>
              </a:rPr>
              <a:t>7. What is the highest and lowest lead time for reservations?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44932" y="603885"/>
            <a:ext cx="642873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3">
                <a:solidFill>
                  <a:srgbClr val="F6FAFD"/>
                </a:solidFill>
                <a:latin typeface="Poppins Bold"/>
              </a:rPr>
              <a:t>MIP-DA-O4-SQL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47445" y="-702391"/>
            <a:ext cx="7712999" cy="10989391"/>
            <a:chOff x="0" y="0"/>
            <a:chExt cx="2031407" cy="28943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1407" cy="2894325"/>
            </a:xfrm>
            <a:custGeom>
              <a:avLst/>
              <a:gdLst/>
              <a:ahLst/>
              <a:cxnLst/>
              <a:rect r="r" b="b" t="t" l="l"/>
              <a:pathLst>
                <a:path h="2894325" w="2031407">
                  <a:moveTo>
                    <a:pt x="0" y="0"/>
                  </a:moveTo>
                  <a:lnTo>
                    <a:pt x="2031407" y="0"/>
                  </a:lnTo>
                  <a:lnTo>
                    <a:pt x="2031407" y="2894325"/>
                  </a:lnTo>
                  <a:lnTo>
                    <a:pt x="0" y="2894325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31407" cy="293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328027" y="-2432445"/>
            <a:ext cx="5479165" cy="5479165"/>
          </a:xfrm>
          <a:custGeom>
            <a:avLst/>
            <a:gdLst/>
            <a:ahLst/>
            <a:cxnLst/>
            <a:rect r="r" b="b" t="t" l="l"/>
            <a:pathLst>
              <a:path h="5479165" w="5479165">
                <a:moveTo>
                  <a:pt x="0" y="0"/>
                </a:moveTo>
                <a:lnTo>
                  <a:pt x="5479165" y="0"/>
                </a:lnTo>
                <a:lnTo>
                  <a:pt x="5479165" y="5479165"/>
                </a:lnTo>
                <a:lnTo>
                  <a:pt x="0" y="5479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0837363" cy="10287000"/>
            <a:chOff x="0" y="0"/>
            <a:chExt cx="2854285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5428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54285">
                  <a:moveTo>
                    <a:pt x="0" y="0"/>
                  </a:moveTo>
                  <a:lnTo>
                    <a:pt x="2854285" y="0"/>
                  </a:lnTo>
                  <a:lnTo>
                    <a:pt x="28542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85428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40615" y="3477722"/>
            <a:ext cx="7202508" cy="3331557"/>
          </a:xfrm>
          <a:custGeom>
            <a:avLst/>
            <a:gdLst/>
            <a:ahLst/>
            <a:cxnLst/>
            <a:rect r="r" b="b" t="t" l="l"/>
            <a:pathLst>
              <a:path h="3331557" w="7202508">
                <a:moveTo>
                  <a:pt x="0" y="0"/>
                </a:moveTo>
                <a:lnTo>
                  <a:pt x="7202509" y="0"/>
                </a:lnTo>
                <a:lnTo>
                  <a:pt x="7202509" y="3331556"/>
                </a:lnTo>
                <a:lnTo>
                  <a:pt x="0" y="3331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92799" y="3686466"/>
            <a:ext cx="7367645" cy="2914069"/>
          </a:xfrm>
          <a:custGeom>
            <a:avLst/>
            <a:gdLst/>
            <a:ahLst/>
            <a:cxnLst/>
            <a:rect r="r" b="b" t="t" l="l"/>
            <a:pathLst>
              <a:path h="2914069" w="7367645">
                <a:moveTo>
                  <a:pt x="0" y="0"/>
                </a:moveTo>
                <a:lnTo>
                  <a:pt x="7367645" y="0"/>
                </a:lnTo>
                <a:lnTo>
                  <a:pt x="7367645" y="2914068"/>
                </a:lnTo>
                <a:lnTo>
                  <a:pt x="0" y="29140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137" y="1068959"/>
            <a:ext cx="10837363" cy="99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8"/>
              </a:lnSpc>
            </a:pPr>
            <a:r>
              <a:rPr lang="en-US" sz="3600" spc="-100">
                <a:solidFill>
                  <a:srgbClr val="242424"/>
                </a:solidFill>
                <a:latin typeface="Poppins Bold"/>
              </a:rPr>
              <a:t>8. What is the most common market segment type for reservations?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44932" y="603885"/>
            <a:ext cx="642873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3">
                <a:solidFill>
                  <a:srgbClr val="F6FAFD"/>
                </a:solidFill>
                <a:latin typeface="Poppins Bold"/>
              </a:rPr>
              <a:t>MIP-DA-O4-SQL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47445" y="-702391"/>
            <a:ext cx="7712999" cy="10989391"/>
            <a:chOff x="0" y="0"/>
            <a:chExt cx="2031407" cy="28943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1407" cy="2894325"/>
            </a:xfrm>
            <a:custGeom>
              <a:avLst/>
              <a:gdLst/>
              <a:ahLst/>
              <a:cxnLst/>
              <a:rect r="r" b="b" t="t" l="l"/>
              <a:pathLst>
                <a:path h="2894325" w="2031407">
                  <a:moveTo>
                    <a:pt x="0" y="0"/>
                  </a:moveTo>
                  <a:lnTo>
                    <a:pt x="2031407" y="0"/>
                  </a:lnTo>
                  <a:lnTo>
                    <a:pt x="2031407" y="2894325"/>
                  </a:lnTo>
                  <a:lnTo>
                    <a:pt x="0" y="2894325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31407" cy="293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328027" y="-2432445"/>
            <a:ext cx="5479165" cy="5479165"/>
          </a:xfrm>
          <a:custGeom>
            <a:avLst/>
            <a:gdLst/>
            <a:ahLst/>
            <a:cxnLst/>
            <a:rect r="r" b="b" t="t" l="l"/>
            <a:pathLst>
              <a:path h="5479165" w="5479165">
                <a:moveTo>
                  <a:pt x="0" y="0"/>
                </a:moveTo>
                <a:lnTo>
                  <a:pt x="5479165" y="0"/>
                </a:lnTo>
                <a:lnTo>
                  <a:pt x="5479165" y="5479165"/>
                </a:lnTo>
                <a:lnTo>
                  <a:pt x="0" y="5479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0837363" cy="10287000"/>
            <a:chOff x="0" y="0"/>
            <a:chExt cx="2854285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5428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54285">
                  <a:moveTo>
                    <a:pt x="0" y="0"/>
                  </a:moveTo>
                  <a:lnTo>
                    <a:pt x="2854285" y="0"/>
                  </a:lnTo>
                  <a:lnTo>
                    <a:pt x="28542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85428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4134381"/>
            <a:ext cx="10837363" cy="2114607"/>
          </a:xfrm>
          <a:custGeom>
            <a:avLst/>
            <a:gdLst/>
            <a:ahLst/>
            <a:cxnLst/>
            <a:rect r="r" b="b" t="t" l="l"/>
            <a:pathLst>
              <a:path h="2114607" w="10837363">
                <a:moveTo>
                  <a:pt x="0" y="0"/>
                </a:moveTo>
                <a:lnTo>
                  <a:pt x="10837363" y="0"/>
                </a:lnTo>
                <a:lnTo>
                  <a:pt x="10837363" y="2114607"/>
                </a:lnTo>
                <a:lnTo>
                  <a:pt x="0" y="21146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72485" y="4337466"/>
            <a:ext cx="7415515" cy="1612068"/>
          </a:xfrm>
          <a:custGeom>
            <a:avLst/>
            <a:gdLst/>
            <a:ahLst/>
            <a:cxnLst/>
            <a:rect r="r" b="b" t="t" l="l"/>
            <a:pathLst>
              <a:path h="1612068" w="7415515">
                <a:moveTo>
                  <a:pt x="0" y="0"/>
                </a:moveTo>
                <a:lnTo>
                  <a:pt x="7415515" y="0"/>
                </a:lnTo>
                <a:lnTo>
                  <a:pt x="7415515" y="1612068"/>
                </a:lnTo>
                <a:lnTo>
                  <a:pt x="0" y="16120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137" y="1078484"/>
            <a:ext cx="10704226" cy="97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2"/>
              </a:lnSpc>
            </a:pPr>
            <a:r>
              <a:rPr lang="en-US" sz="3555" spc="-99">
                <a:solidFill>
                  <a:srgbClr val="242424"/>
                </a:solidFill>
                <a:latin typeface="Poppins Bold"/>
              </a:rPr>
              <a:t>9. How many reservations have a booking status of "Confirmed"?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44932" y="603885"/>
            <a:ext cx="642873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3">
                <a:solidFill>
                  <a:srgbClr val="F6FAFD"/>
                </a:solidFill>
                <a:latin typeface="Poppins Bold"/>
              </a:rPr>
              <a:t>MIP-DA-O4-SQL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47445" y="-702391"/>
            <a:ext cx="7712999" cy="10989391"/>
            <a:chOff x="0" y="0"/>
            <a:chExt cx="2031407" cy="28943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1407" cy="2894325"/>
            </a:xfrm>
            <a:custGeom>
              <a:avLst/>
              <a:gdLst/>
              <a:ahLst/>
              <a:cxnLst/>
              <a:rect r="r" b="b" t="t" l="l"/>
              <a:pathLst>
                <a:path h="2894325" w="2031407">
                  <a:moveTo>
                    <a:pt x="0" y="0"/>
                  </a:moveTo>
                  <a:lnTo>
                    <a:pt x="2031407" y="0"/>
                  </a:lnTo>
                  <a:lnTo>
                    <a:pt x="2031407" y="2894325"/>
                  </a:lnTo>
                  <a:lnTo>
                    <a:pt x="0" y="2894325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31407" cy="293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328027" y="-2432445"/>
            <a:ext cx="5479165" cy="5479165"/>
          </a:xfrm>
          <a:custGeom>
            <a:avLst/>
            <a:gdLst/>
            <a:ahLst/>
            <a:cxnLst/>
            <a:rect r="r" b="b" t="t" l="l"/>
            <a:pathLst>
              <a:path h="5479165" w="5479165">
                <a:moveTo>
                  <a:pt x="0" y="0"/>
                </a:moveTo>
                <a:lnTo>
                  <a:pt x="5479165" y="0"/>
                </a:lnTo>
                <a:lnTo>
                  <a:pt x="5479165" y="5479165"/>
                </a:lnTo>
                <a:lnTo>
                  <a:pt x="0" y="5479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0837363" cy="10287000"/>
            <a:chOff x="0" y="0"/>
            <a:chExt cx="2854285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5428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54285">
                  <a:moveTo>
                    <a:pt x="0" y="0"/>
                  </a:moveTo>
                  <a:lnTo>
                    <a:pt x="2854285" y="0"/>
                  </a:lnTo>
                  <a:lnTo>
                    <a:pt x="28542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85428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4012327"/>
            <a:ext cx="10837363" cy="2262345"/>
          </a:xfrm>
          <a:custGeom>
            <a:avLst/>
            <a:gdLst/>
            <a:ahLst/>
            <a:cxnLst/>
            <a:rect r="r" b="b" t="t" l="l"/>
            <a:pathLst>
              <a:path h="2262345" w="10837363">
                <a:moveTo>
                  <a:pt x="0" y="0"/>
                </a:moveTo>
                <a:lnTo>
                  <a:pt x="10837363" y="0"/>
                </a:lnTo>
                <a:lnTo>
                  <a:pt x="10837363" y="2262346"/>
                </a:lnTo>
                <a:lnTo>
                  <a:pt x="0" y="2262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81346" y="4344970"/>
            <a:ext cx="7245198" cy="1597060"/>
          </a:xfrm>
          <a:custGeom>
            <a:avLst/>
            <a:gdLst/>
            <a:ahLst/>
            <a:cxnLst/>
            <a:rect r="r" b="b" t="t" l="l"/>
            <a:pathLst>
              <a:path h="1597060" w="7245198">
                <a:moveTo>
                  <a:pt x="0" y="0"/>
                </a:moveTo>
                <a:lnTo>
                  <a:pt x="7245197" y="0"/>
                </a:lnTo>
                <a:lnTo>
                  <a:pt x="7245197" y="1597060"/>
                </a:lnTo>
                <a:lnTo>
                  <a:pt x="0" y="1597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137" y="1068959"/>
            <a:ext cx="10837363" cy="99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8"/>
              </a:lnSpc>
            </a:pPr>
            <a:r>
              <a:rPr lang="en-US" sz="3600" spc="-100">
                <a:solidFill>
                  <a:srgbClr val="242424"/>
                </a:solidFill>
                <a:latin typeface="Poppins Bold"/>
              </a:rPr>
              <a:t>10. What is the total number of adults and children across all reservations?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44932" y="603885"/>
            <a:ext cx="642873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3">
                <a:solidFill>
                  <a:srgbClr val="F6FAFD"/>
                </a:solidFill>
                <a:latin typeface="Poppins Bold"/>
              </a:rPr>
              <a:t>MIP-DA-O4-SQL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47445" y="-702391"/>
            <a:ext cx="7712999" cy="10989391"/>
            <a:chOff x="0" y="0"/>
            <a:chExt cx="2031407" cy="28943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1407" cy="2894325"/>
            </a:xfrm>
            <a:custGeom>
              <a:avLst/>
              <a:gdLst/>
              <a:ahLst/>
              <a:cxnLst/>
              <a:rect r="r" b="b" t="t" l="l"/>
              <a:pathLst>
                <a:path h="2894325" w="2031407">
                  <a:moveTo>
                    <a:pt x="0" y="0"/>
                  </a:moveTo>
                  <a:lnTo>
                    <a:pt x="2031407" y="0"/>
                  </a:lnTo>
                  <a:lnTo>
                    <a:pt x="2031407" y="2894325"/>
                  </a:lnTo>
                  <a:lnTo>
                    <a:pt x="0" y="2894325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31407" cy="293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328027" y="-2432445"/>
            <a:ext cx="5479165" cy="5479165"/>
          </a:xfrm>
          <a:custGeom>
            <a:avLst/>
            <a:gdLst/>
            <a:ahLst/>
            <a:cxnLst/>
            <a:rect r="r" b="b" t="t" l="l"/>
            <a:pathLst>
              <a:path h="5479165" w="5479165">
                <a:moveTo>
                  <a:pt x="0" y="0"/>
                </a:moveTo>
                <a:lnTo>
                  <a:pt x="5479165" y="0"/>
                </a:lnTo>
                <a:lnTo>
                  <a:pt x="5479165" y="5479165"/>
                </a:lnTo>
                <a:lnTo>
                  <a:pt x="0" y="5479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0837363" cy="10287000"/>
            <a:chOff x="0" y="0"/>
            <a:chExt cx="2854285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5428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54285">
                  <a:moveTo>
                    <a:pt x="0" y="0"/>
                  </a:moveTo>
                  <a:lnTo>
                    <a:pt x="2854285" y="0"/>
                  </a:lnTo>
                  <a:lnTo>
                    <a:pt x="28542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85428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27016" y="3468414"/>
            <a:ext cx="8896566" cy="3350171"/>
          </a:xfrm>
          <a:custGeom>
            <a:avLst/>
            <a:gdLst/>
            <a:ahLst/>
            <a:cxnLst/>
            <a:rect r="r" b="b" t="t" l="l"/>
            <a:pathLst>
              <a:path h="3350171" w="8896566">
                <a:moveTo>
                  <a:pt x="0" y="0"/>
                </a:moveTo>
                <a:lnTo>
                  <a:pt x="8896566" y="0"/>
                </a:lnTo>
                <a:lnTo>
                  <a:pt x="8896566" y="3350172"/>
                </a:lnTo>
                <a:lnTo>
                  <a:pt x="0" y="3350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09807" y="4230796"/>
            <a:ext cx="6606238" cy="1825408"/>
          </a:xfrm>
          <a:custGeom>
            <a:avLst/>
            <a:gdLst/>
            <a:ahLst/>
            <a:cxnLst/>
            <a:rect r="r" b="b" t="t" l="l"/>
            <a:pathLst>
              <a:path h="1825408" w="6606238">
                <a:moveTo>
                  <a:pt x="0" y="0"/>
                </a:moveTo>
                <a:lnTo>
                  <a:pt x="6606237" y="0"/>
                </a:lnTo>
                <a:lnTo>
                  <a:pt x="6606237" y="1825408"/>
                </a:lnTo>
                <a:lnTo>
                  <a:pt x="0" y="18254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137" y="1068959"/>
            <a:ext cx="10837363" cy="99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8"/>
              </a:lnSpc>
            </a:pPr>
            <a:r>
              <a:rPr lang="en-US" sz="3600" spc="-100">
                <a:solidFill>
                  <a:srgbClr val="242424"/>
                </a:solidFill>
                <a:latin typeface="Poppins Bold"/>
              </a:rPr>
              <a:t>11. What is the average number of weekend nights for reservations involving children?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44932" y="603885"/>
            <a:ext cx="642873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3">
                <a:solidFill>
                  <a:srgbClr val="F6FAFD"/>
                </a:solidFill>
                <a:latin typeface="Poppins Bold"/>
              </a:rPr>
              <a:t>MIP-DA-O4-SQL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47445" y="-702391"/>
            <a:ext cx="7712999" cy="10989391"/>
            <a:chOff x="0" y="0"/>
            <a:chExt cx="2031407" cy="28943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1407" cy="2894325"/>
            </a:xfrm>
            <a:custGeom>
              <a:avLst/>
              <a:gdLst/>
              <a:ahLst/>
              <a:cxnLst/>
              <a:rect r="r" b="b" t="t" l="l"/>
              <a:pathLst>
                <a:path h="2894325" w="2031407">
                  <a:moveTo>
                    <a:pt x="0" y="0"/>
                  </a:moveTo>
                  <a:lnTo>
                    <a:pt x="2031407" y="0"/>
                  </a:lnTo>
                  <a:lnTo>
                    <a:pt x="2031407" y="2894325"/>
                  </a:lnTo>
                  <a:lnTo>
                    <a:pt x="0" y="2894325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31407" cy="293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328027" y="-2432445"/>
            <a:ext cx="5479165" cy="5479165"/>
          </a:xfrm>
          <a:custGeom>
            <a:avLst/>
            <a:gdLst/>
            <a:ahLst/>
            <a:cxnLst/>
            <a:rect r="r" b="b" t="t" l="l"/>
            <a:pathLst>
              <a:path h="5479165" w="5479165">
                <a:moveTo>
                  <a:pt x="0" y="0"/>
                </a:moveTo>
                <a:lnTo>
                  <a:pt x="5479165" y="0"/>
                </a:lnTo>
                <a:lnTo>
                  <a:pt x="5479165" y="5479165"/>
                </a:lnTo>
                <a:lnTo>
                  <a:pt x="0" y="5479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0837363" cy="10287000"/>
            <a:chOff x="0" y="0"/>
            <a:chExt cx="2854285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5428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54285">
                  <a:moveTo>
                    <a:pt x="0" y="0"/>
                  </a:moveTo>
                  <a:lnTo>
                    <a:pt x="2854285" y="0"/>
                  </a:lnTo>
                  <a:lnTo>
                    <a:pt x="28542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85428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3433789"/>
            <a:ext cx="10837363" cy="3419422"/>
          </a:xfrm>
          <a:custGeom>
            <a:avLst/>
            <a:gdLst/>
            <a:ahLst/>
            <a:cxnLst/>
            <a:rect r="r" b="b" t="t" l="l"/>
            <a:pathLst>
              <a:path h="3419422" w="10837363">
                <a:moveTo>
                  <a:pt x="0" y="0"/>
                </a:moveTo>
                <a:lnTo>
                  <a:pt x="10837363" y="0"/>
                </a:lnTo>
                <a:lnTo>
                  <a:pt x="10837363" y="3419422"/>
                </a:lnTo>
                <a:lnTo>
                  <a:pt x="0" y="3419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119307" y="2225229"/>
            <a:ext cx="4383892" cy="5836543"/>
          </a:xfrm>
          <a:custGeom>
            <a:avLst/>
            <a:gdLst/>
            <a:ahLst/>
            <a:cxnLst/>
            <a:rect r="r" b="b" t="t" l="l"/>
            <a:pathLst>
              <a:path h="5836543" w="4383892">
                <a:moveTo>
                  <a:pt x="0" y="0"/>
                </a:moveTo>
                <a:lnTo>
                  <a:pt x="4383892" y="0"/>
                </a:lnTo>
                <a:lnTo>
                  <a:pt x="4383892" y="5836542"/>
                </a:lnTo>
                <a:lnTo>
                  <a:pt x="0" y="5836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137" y="1068959"/>
            <a:ext cx="10837363" cy="99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8"/>
              </a:lnSpc>
            </a:pPr>
            <a:r>
              <a:rPr lang="en-US" sz="3600" spc="-100">
                <a:solidFill>
                  <a:srgbClr val="242424"/>
                </a:solidFill>
                <a:latin typeface="Poppins Bold"/>
              </a:rPr>
              <a:t>12. How many reservations were made in each month of the year?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44932" y="603885"/>
            <a:ext cx="642873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3">
                <a:solidFill>
                  <a:srgbClr val="F6FAFD"/>
                </a:solidFill>
                <a:latin typeface="Poppins Bold"/>
              </a:rPr>
              <a:t>MIP-DA-O4-SQL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47445" y="-702391"/>
            <a:ext cx="7712999" cy="10989391"/>
            <a:chOff x="0" y="0"/>
            <a:chExt cx="2031407" cy="28943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1407" cy="2894325"/>
            </a:xfrm>
            <a:custGeom>
              <a:avLst/>
              <a:gdLst/>
              <a:ahLst/>
              <a:cxnLst/>
              <a:rect r="r" b="b" t="t" l="l"/>
              <a:pathLst>
                <a:path h="2894325" w="2031407">
                  <a:moveTo>
                    <a:pt x="0" y="0"/>
                  </a:moveTo>
                  <a:lnTo>
                    <a:pt x="2031407" y="0"/>
                  </a:lnTo>
                  <a:lnTo>
                    <a:pt x="2031407" y="2894325"/>
                  </a:lnTo>
                  <a:lnTo>
                    <a:pt x="0" y="2894325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31407" cy="293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328027" y="-2432445"/>
            <a:ext cx="5479165" cy="5479165"/>
          </a:xfrm>
          <a:custGeom>
            <a:avLst/>
            <a:gdLst/>
            <a:ahLst/>
            <a:cxnLst/>
            <a:rect r="r" b="b" t="t" l="l"/>
            <a:pathLst>
              <a:path h="5479165" w="5479165">
                <a:moveTo>
                  <a:pt x="0" y="0"/>
                </a:moveTo>
                <a:lnTo>
                  <a:pt x="5479165" y="0"/>
                </a:lnTo>
                <a:lnTo>
                  <a:pt x="5479165" y="5479165"/>
                </a:lnTo>
                <a:lnTo>
                  <a:pt x="0" y="5479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0837363" cy="10287000"/>
            <a:chOff x="0" y="0"/>
            <a:chExt cx="2854285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5428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54285">
                  <a:moveTo>
                    <a:pt x="0" y="0"/>
                  </a:moveTo>
                  <a:lnTo>
                    <a:pt x="2854285" y="0"/>
                  </a:lnTo>
                  <a:lnTo>
                    <a:pt x="28542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85428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3979583"/>
            <a:ext cx="10837363" cy="2327834"/>
          </a:xfrm>
          <a:custGeom>
            <a:avLst/>
            <a:gdLst/>
            <a:ahLst/>
            <a:cxnLst/>
            <a:rect r="r" b="b" t="t" l="l"/>
            <a:pathLst>
              <a:path h="2327834" w="10837363">
                <a:moveTo>
                  <a:pt x="0" y="0"/>
                </a:moveTo>
                <a:lnTo>
                  <a:pt x="10837363" y="0"/>
                </a:lnTo>
                <a:lnTo>
                  <a:pt x="10837363" y="2327834"/>
                </a:lnTo>
                <a:lnTo>
                  <a:pt x="0" y="23278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37363" y="2994944"/>
            <a:ext cx="7450637" cy="4297112"/>
          </a:xfrm>
          <a:custGeom>
            <a:avLst/>
            <a:gdLst/>
            <a:ahLst/>
            <a:cxnLst/>
            <a:rect r="r" b="b" t="t" l="l"/>
            <a:pathLst>
              <a:path h="4297112" w="7450637">
                <a:moveTo>
                  <a:pt x="0" y="0"/>
                </a:moveTo>
                <a:lnTo>
                  <a:pt x="7450637" y="0"/>
                </a:lnTo>
                <a:lnTo>
                  <a:pt x="7450637" y="4297112"/>
                </a:lnTo>
                <a:lnTo>
                  <a:pt x="0" y="4297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137" y="602234"/>
            <a:ext cx="10837363" cy="145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8"/>
              </a:lnSpc>
            </a:pPr>
            <a:r>
              <a:rPr lang="en-US" sz="3600" spc="-100">
                <a:solidFill>
                  <a:srgbClr val="242424"/>
                </a:solidFill>
                <a:latin typeface="Poppins Bold"/>
              </a:rPr>
              <a:t>13. What is the average number of nights (both weekend and weekday) spent by guests for each room type?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44932" y="603885"/>
            <a:ext cx="642873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3">
                <a:solidFill>
                  <a:srgbClr val="F6FAFD"/>
                </a:solidFill>
                <a:latin typeface="Poppins Bold"/>
              </a:rPr>
              <a:t>MIP-DA-O4-SQL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47445" y="-702391"/>
            <a:ext cx="7712999" cy="10989391"/>
            <a:chOff x="0" y="0"/>
            <a:chExt cx="2031407" cy="28943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1407" cy="2894325"/>
            </a:xfrm>
            <a:custGeom>
              <a:avLst/>
              <a:gdLst/>
              <a:ahLst/>
              <a:cxnLst/>
              <a:rect r="r" b="b" t="t" l="l"/>
              <a:pathLst>
                <a:path h="2894325" w="2031407">
                  <a:moveTo>
                    <a:pt x="0" y="0"/>
                  </a:moveTo>
                  <a:lnTo>
                    <a:pt x="2031407" y="0"/>
                  </a:lnTo>
                  <a:lnTo>
                    <a:pt x="2031407" y="2894325"/>
                  </a:lnTo>
                  <a:lnTo>
                    <a:pt x="0" y="2894325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31407" cy="293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328027" y="-2432445"/>
            <a:ext cx="5479165" cy="5479165"/>
          </a:xfrm>
          <a:custGeom>
            <a:avLst/>
            <a:gdLst/>
            <a:ahLst/>
            <a:cxnLst/>
            <a:rect r="r" b="b" t="t" l="l"/>
            <a:pathLst>
              <a:path h="5479165" w="5479165">
                <a:moveTo>
                  <a:pt x="0" y="0"/>
                </a:moveTo>
                <a:lnTo>
                  <a:pt x="5479165" y="0"/>
                </a:lnTo>
                <a:lnTo>
                  <a:pt x="5479165" y="5479165"/>
                </a:lnTo>
                <a:lnTo>
                  <a:pt x="0" y="5479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0837363" cy="10287000"/>
            <a:chOff x="0" y="0"/>
            <a:chExt cx="2854285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5428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54285">
                  <a:moveTo>
                    <a:pt x="0" y="0"/>
                  </a:moveTo>
                  <a:lnTo>
                    <a:pt x="2854285" y="0"/>
                  </a:lnTo>
                  <a:lnTo>
                    <a:pt x="28542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85428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23882" y="2914184"/>
            <a:ext cx="9589598" cy="4458632"/>
          </a:xfrm>
          <a:custGeom>
            <a:avLst/>
            <a:gdLst/>
            <a:ahLst/>
            <a:cxnLst/>
            <a:rect r="r" b="b" t="t" l="l"/>
            <a:pathLst>
              <a:path h="4458632" w="9589598">
                <a:moveTo>
                  <a:pt x="0" y="0"/>
                </a:moveTo>
                <a:lnTo>
                  <a:pt x="9589598" y="0"/>
                </a:lnTo>
                <a:lnTo>
                  <a:pt x="9589598" y="4458632"/>
                </a:lnTo>
                <a:lnTo>
                  <a:pt x="0" y="4458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37363" y="3573656"/>
            <a:ext cx="7580508" cy="3139688"/>
          </a:xfrm>
          <a:custGeom>
            <a:avLst/>
            <a:gdLst/>
            <a:ahLst/>
            <a:cxnLst/>
            <a:rect r="r" b="b" t="t" l="l"/>
            <a:pathLst>
              <a:path h="3139688" w="7580508">
                <a:moveTo>
                  <a:pt x="0" y="0"/>
                </a:moveTo>
                <a:lnTo>
                  <a:pt x="7580508" y="0"/>
                </a:lnTo>
                <a:lnTo>
                  <a:pt x="7580508" y="3139688"/>
                </a:lnTo>
                <a:lnTo>
                  <a:pt x="0" y="3139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137" y="602234"/>
            <a:ext cx="10837363" cy="145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8"/>
              </a:lnSpc>
            </a:pPr>
            <a:r>
              <a:rPr lang="en-US" sz="3600" spc="-100">
                <a:solidFill>
                  <a:srgbClr val="242424"/>
                </a:solidFill>
                <a:latin typeface="Poppins Bold"/>
              </a:rPr>
              <a:t>14. For reservations involving children, what is the most common room type, and what is the average price for that room type?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44932" y="603885"/>
            <a:ext cx="642873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3">
                <a:solidFill>
                  <a:srgbClr val="F6FAFD"/>
                </a:solidFill>
                <a:latin typeface="Poppins Bold"/>
              </a:rPr>
              <a:t>MIP-DA-O4-SQL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47445" y="-702391"/>
            <a:ext cx="7712999" cy="10989391"/>
            <a:chOff x="0" y="0"/>
            <a:chExt cx="2031407" cy="28943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1407" cy="2894325"/>
            </a:xfrm>
            <a:custGeom>
              <a:avLst/>
              <a:gdLst/>
              <a:ahLst/>
              <a:cxnLst/>
              <a:rect r="r" b="b" t="t" l="l"/>
              <a:pathLst>
                <a:path h="2894325" w="2031407">
                  <a:moveTo>
                    <a:pt x="0" y="0"/>
                  </a:moveTo>
                  <a:lnTo>
                    <a:pt x="2031407" y="0"/>
                  </a:lnTo>
                  <a:lnTo>
                    <a:pt x="2031407" y="2894325"/>
                  </a:lnTo>
                  <a:lnTo>
                    <a:pt x="0" y="2894325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31407" cy="293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328027" y="-2432445"/>
            <a:ext cx="5479165" cy="5479165"/>
          </a:xfrm>
          <a:custGeom>
            <a:avLst/>
            <a:gdLst/>
            <a:ahLst/>
            <a:cxnLst/>
            <a:rect r="r" b="b" t="t" l="l"/>
            <a:pathLst>
              <a:path h="5479165" w="5479165">
                <a:moveTo>
                  <a:pt x="0" y="0"/>
                </a:moveTo>
                <a:lnTo>
                  <a:pt x="5479165" y="0"/>
                </a:lnTo>
                <a:lnTo>
                  <a:pt x="5479165" y="5479165"/>
                </a:lnTo>
                <a:lnTo>
                  <a:pt x="0" y="5479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0837363" cy="10287000"/>
            <a:chOff x="0" y="0"/>
            <a:chExt cx="2854285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5428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54285">
                  <a:moveTo>
                    <a:pt x="0" y="0"/>
                  </a:moveTo>
                  <a:lnTo>
                    <a:pt x="2854285" y="0"/>
                  </a:lnTo>
                  <a:lnTo>
                    <a:pt x="28542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85428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909807" y="4590101"/>
            <a:ext cx="7450637" cy="1106798"/>
          </a:xfrm>
          <a:custGeom>
            <a:avLst/>
            <a:gdLst/>
            <a:ahLst/>
            <a:cxnLst/>
            <a:rect r="r" b="b" t="t" l="l"/>
            <a:pathLst>
              <a:path h="1106798" w="7450637">
                <a:moveTo>
                  <a:pt x="0" y="0"/>
                </a:moveTo>
                <a:lnTo>
                  <a:pt x="7450637" y="0"/>
                </a:lnTo>
                <a:lnTo>
                  <a:pt x="7450637" y="1106798"/>
                </a:lnTo>
                <a:lnTo>
                  <a:pt x="0" y="1106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3107287"/>
            <a:ext cx="10837363" cy="4072425"/>
          </a:xfrm>
          <a:custGeom>
            <a:avLst/>
            <a:gdLst/>
            <a:ahLst/>
            <a:cxnLst/>
            <a:rect r="r" b="b" t="t" l="l"/>
            <a:pathLst>
              <a:path h="4072425" w="10837363">
                <a:moveTo>
                  <a:pt x="0" y="0"/>
                </a:moveTo>
                <a:lnTo>
                  <a:pt x="10837363" y="0"/>
                </a:lnTo>
                <a:lnTo>
                  <a:pt x="10837363" y="4072426"/>
                </a:lnTo>
                <a:lnTo>
                  <a:pt x="0" y="40724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137" y="1078484"/>
            <a:ext cx="10704226" cy="97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2"/>
              </a:lnSpc>
            </a:pPr>
            <a:r>
              <a:rPr lang="en-US" sz="3555" spc="-99">
                <a:solidFill>
                  <a:srgbClr val="242424"/>
                </a:solidFill>
                <a:latin typeface="Poppins Bold"/>
              </a:rPr>
              <a:t>15. Find the market segment type that generates the highest average price per room.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44932" y="603885"/>
            <a:ext cx="642873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3">
                <a:solidFill>
                  <a:srgbClr val="F6FAFD"/>
                </a:solidFill>
                <a:latin typeface="Poppins Bold"/>
              </a:rPr>
              <a:t>MIP-DA-O4-SQL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286" r="0" b="-2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35706" y="5722426"/>
            <a:ext cx="9016589" cy="126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5"/>
              </a:lnSpc>
            </a:pPr>
            <a:r>
              <a:rPr lang="en-US" sz="3350">
                <a:solidFill>
                  <a:srgbClr val="242424"/>
                </a:solidFill>
                <a:latin typeface="Poppins"/>
              </a:rPr>
              <a:t>Thank you all for going through this project.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11926" y="4034646"/>
            <a:ext cx="7464148" cy="136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51"/>
              </a:lnSpc>
              <a:spcBef>
                <a:spcPct val="0"/>
              </a:spcBef>
            </a:pPr>
            <a:r>
              <a:rPr lang="en-US" sz="8376" spc="-234" u="none">
                <a:solidFill>
                  <a:srgbClr val="242424"/>
                </a:solidFill>
                <a:latin typeface="Poppins Bold"/>
              </a:rPr>
              <a:t>Thank you!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442215" y="2346745"/>
            <a:ext cx="1403570" cy="1403570"/>
          </a:xfrm>
          <a:custGeom>
            <a:avLst/>
            <a:gdLst/>
            <a:ahLst/>
            <a:cxnLst/>
            <a:rect r="r" b="b" t="t" l="l"/>
            <a:pathLst>
              <a:path h="1403570" w="1403570">
                <a:moveTo>
                  <a:pt x="0" y="0"/>
                </a:moveTo>
                <a:lnTo>
                  <a:pt x="1403570" y="0"/>
                </a:lnTo>
                <a:lnTo>
                  <a:pt x="1403570" y="1403570"/>
                </a:lnTo>
                <a:lnTo>
                  <a:pt x="0" y="140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85309">
            <a:off x="-3042385" y="7456954"/>
            <a:ext cx="5479165" cy="5479165"/>
          </a:xfrm>
          <a:custGeom>
            <a:avLst/>
            <a:gdLst/>
            <a:ahLst/>
            <a:cxnLst/>
            <a:rect r="r" b="b" t="t" l="l"/>
            <a:pathLst>
              <a:path h="5479165" w="5479165">
                <a:moveTo>
                  <a:pt x="0" y="0"/>
                </a:moveTo>
                <a:lnTo>
                  <a:pt x="5479165" y="0"/>
                </a:lnTo>
                <a:lnTo>
                  <a:pt x="5479165" y="5479165"/>
                </a:lnTo>
                <a:lnTo>
                  <a:pt x="0" y="5479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85309">
            <a:off x="16516191" y="-2483629"/>
            <a:ext cx="5479165" cy="5479165"/>
          </a:xfrm>
          <a:custGeom>
            <a:avLst/>
            <a:gdLst/>
            <a:ahLst/>
            <a:cxnLst/>
            <a:rect r="r" b="b" t="t" l="l"/>
            <a:pathLst>
              <a:path h="5479165" w="5479165">
                <a:moveTo>
                  <a:pt x="0" y="0"/>
                </a:moveTo>
                <a:lnTo>
                  <a:pt x="5479165" y="0"/>
                </a:lnTo>
                <a:lnTo>
                  <a:pt x="5479165" y="5479165"/>
                </a:lnTo>
                <a:lnTo>
                  <a:pt x="0" y="5479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H="true">
            <a:off x="9124950" y="8190915"/>
            <a:ext cx="9525" cy="2463800"/>
          </a:xfrm>
          <a:prstGeom prst="line">
            <a:avLst/>
          </a:prstGeom>
          <a:ln cap="flat" w="19050">
            <a:solidFill>
              <a:srgbClr val="2424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4044932" y="603885"/>
            <a:ext cx="642873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3">
                <a:solidFill>
                  <a:srgbClr val="000000"/>
                </a:solidFill>
                <a:latin typeface="Poppins Bold"/>
              </a:rPr>
              <a:t>MIP-DA-O4-SQL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96149" y="-1346464"/>
            <a:ext cx="6435174" cy="4750329"/>
          </a:xfrm>
          <a:custGeom>
            <a:avLst/>
            <a:gdLst/>
            <a:ahLst/>
            <a:cxnLst/>
            <a:rect r="r" b="b" t="t" l="l"/>
            <a:pathLst>
              <a:path h="4750329" w="6435174">
                <a:moveTo>
                  <a:pt x="0" y="0"/>
                </a:moveTo>
                <a:lnTo>
                  <a:pt x="6435175" y="0"/>
                </a:lnTo>
                <a:lnTo>
                  <a:pt x="6435175" y="4750328"/>
                </a:lnTo>
                <a:lnTo>
                  <a:pt x="0" y="4750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4235" y="594360"/>
            <a:ext cx="6114972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-375">
                <a:solidFill>
                  <a:srgbClr val="242424"/>
                </a:solidFill>
                <a:latin typeface="Poppins Bold"/>
              </a:rPr>
              <a:t>Overview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2321209"/>
            <a:ext cx="9603441" cy="7965791"/>
            <a:chOff x="0" y="0"/>
            <a:chExt cx="12804588" cy="1062105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9838" t="0" r="9838" b="0"/>
            <a:stretch>
              <a:fillRect/>
            </a:stretch>
          </p:blipFill>
          <p:spPr>
            <a:xfrm flipH="false" flipV="false">
              <a:off x="0" y="0"/>
              <a:ext cx="12804588" cy="10621054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621366" y="834726"/>
            <a:ext cx="814668" cy="814668"/>
          </a:xfrm>
          <a:custGeom>
            <a:avLst/>
            <a:gdLst/>
            <a:ahLst/>
            <a:cxnLst/>
            <a:rect r="r" b="b" t="t" l="l"/>
            <a:pathLst>
              <a:path h="814668" w="814668">
                <a:moveTo>
                  <a:pt x="0" y="0"/>
                </a:moveTo>
                <a:lnTo>
                  <a:pt x="814668" y="0"/>
                </a:lnTo>
                <a:lnTo>
                  <a:pt x="814668" y="814668"/>
                </a:lnTo>
                <a:lnTo>
                  <a:pt x="0" y="814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044932" y="603885"/>
            <a:ext cx="642873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3">
                <a:solidFill>
                  <a:srgbClr val="242424"/>
                </a:solidFill>
                <a:latin typeface="Poppins Bold"/>
              </a:rPr>
              <a:t>MIP-DA-O4-SQL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29322" y="2197384"/>
            <a:ext cx="7831220" cy="7606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7"/>
              </a:lnSpc>
            </a:pPr>
            <a:r>
              <a:rPr lang="en-US" sz="3078">
                <a:solidFill>
                  <a:srgbClr val="242424"/>
                </a:solidFill>
                <a:latin typeface="Poppins"/>
              </a:rPr>
              <a:t>The hotel industry relies on data to make informed decisions and provide a better guest experience. Utilizing SQL analysis, this project delves into a hotel reservation dataset to extract valuable insights crucial for informed decision-making in the hospitality industry. Through thorough querying and analysis, we uncover guest preferences, booking trends, and key operational factors essential for enhancing guest experiences and optimizing hotel operations.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23516" y="0"/>
            <a:ext cx="4064484" cy="10287000"/>
            <a:chOff x="0" y="0"/>
            <a:chExt cx="541931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403" t="0" r="20403" b="0"/>
            <a:stretch>
              <a:fillRect/>
            </a:stretch>
          </p:blipFill>
          <p:spPr>
            <a:xfrm flipH="false" flipV="false">
              <a:off x="0" y="0"/>
              <a:ext cx="5419312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5400000">
            <a:off x="-7707591" y="120198"/>
            <a:ext cx="12977114" cy="9579470"/>
          </a:xfrm>
          <a:custGeom>
            <a:avLst/>
            <a:gdLst/>
            <a:ahLst/>
            <a:cxnLst/>
            <a:rect r="r" b="b" t="t" l="l"/>
            <a:pathLst>
              <a:path h="9579470" w="12977114">
                <a:moveTo>
                  <a:pt x="0" y="0"/>
                </a:moveTo>
                <a:lnTo>
                  <a:pt x="12977114" y="0"/>
                </a:lnTo>
                <a:lnTo>
                  <a:pt x="12977114" y="9579470"/>
                </a:lnTo>
                <a:lnTo>
                  <a:pt x="0" y="9579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1074" y="1657350"/>
            <a:ext cx="1375253" cy="302556"/>
          </a:xfrm>
          <a:custGeom>
            <a:avLst/>
            <a:gdLst/>
            <a:ahLst/>
            <a:cxnLst/>
            <a:rect r="r" b="b" t="t" l="l"/>
            <a:pathLst>
              <a:path h="302556" w="1375253">
                <a:moveTo>
                  <a:pt x="0" y="0"/>
                </a:moveTo>
                <a:lnTo>
                  <a:pt x="1375252" y="0"/>
                </a:lnTo>
                <a:lnTo>
                  <a:pt x="1375252" y="302556"/>
                </a:lnTo>
                <a:lnTo>
                  <a:pt x="0" y="3025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7549" y="127776"/>
            <a:ext cx="7983613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-210">
                <a:solidFill>
                  <a:srgbClr val="242424"/>
                </a:solidFill>
                <a:latin typeface="Poppins Bold"/>
              </a:rPr>
              <a:t>Dataset Details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32856" y="1485900"/>
            <a:ext cx="12190660" cy="8408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8"/>
              </a:lnSpc>
            </a:pPr>
            <a:r>
              <a:rPr lang="en-US" sz="2858">
                <a:solidFill>
                  <a:srgbClr val="242424"/>
                </a:solidFill>
                <a:latin typeface="Poppins Bold"/>
              </a:rPr>
              <a:t>The dataset includes the following columns:</a:t>
            </a:r>
          </a:p>
          <a:p>
            <a:pPr>
              <a:lnSpc>
                <a:spcPts val="4146"/>
              </a:lnSpc>
            </a:pPr>
            <a:r>
              <a:rPr lang="en-US" sz="2658">
                <a:solidFill>
                  <a:srgbClr val="242424"/>
                </a:solidFill>
                <a:latin typeface="Poppins Bold"/>
              </a:rPr>
              <a:t>Booking_ID:</a:t>
            </a:r>
            <a:r>
              <a:rPr lang="en-US" sz="2658">
                <a:solidFill>
                  <a:srgbClr val="242424"/>
                </a:solidFill>
                <a:latin typeface="Poppins"/>
              </a:rPr>
              <a:t> A unique identifier for each hotel reservation. </a:t>
            </a:r>
          </a:p>
          <a:p>
            <a:pPr>
              <a:lnSpc>
                <a:spcPts val="4146"/>
              </a:lnSpc>
            </a:pPr>
            <a:r>
              <a:rPr lang="en-US" sz="2658">
                <a:solidFill>
                  <a:srgbClr val="242424"/>
                </a:solidFill>
                <a:latin typeface="Poppins Bold"/>
              </a:rPr>
              <a:t>no_of_adults:</a:t>
            </a:r>
            <a:r>
              <a:rPr lang="en-US" sz="2658">
                <a:solidFill>
                  <a:srgbClr val="242424"/>
                </a:solidFill>
                <a:latin typeface="Poppins"/>
              </a:rPr>
              <a:t> The number of adults in the reservation.</a:t>
            </a:r>
          </a:p>
          <a:p>
            <a:pPr>
              <a:lnSpc>
                <a:spcPts val="4146"/>
              </a:lnSpc>
            </a:pPr>
            <a:r>
              <a:rPr lang="en-US" sz="2658">
                <a:solidFill>
                  <a:srgbClr val="242424"/>
                </a:solidFill>
                <a:latin typeface="Poppins Bold"/>
              </a:rPr>
              <a:t>no_of_children:</a:t>
            </a:r>
            <a:r>
              <a:rPr lang="en-US" sz="2658">
                <a:solidFill>
                  <a:srgbClr val="242424"/>
                </a:solidFill>
                <a:latin typeface="Poppins"/>
              </a:rPr>
              <a:t> The number of children in the reservation.    </a:t>
            </a:r>
            <a:r>
              <a:rPr lang="en-US" sz="2658">
                <a:solidFill>
                  <a:srgbClr val="242424"/>
                </a:solidFill>
                <a:latin typeface="Poppins Bold"/>
              </a:rPr>
              <a:t>no_of_weekend_nights:</a:t>
            </a:r>
            <a:r>
              <a:rPr lang="en-US" sz="2658">
                <a:solidFill>
                  <a:srgbClr val="242424"/>
                </a:solidFill>
                <a:latin typeface="Poppins"/>
              </a:rPr>
              <a:t> The number of nights in the reservation that fall on weekends.</a:t>
            </a:r>
          </a:p>
          <a:p>
            <a:pPr>
              <a:lnSpc>
                <a:spcPts val="4146"/>
              </a:lnSpc>
            </a:pPr>
            <a:r>
              <a:rPr lang="en-US" sz="2658">
                <a:solidFill>
                  <a:srgbClr val="242424"/>
                </a:solidFill>
                <a:latin typeface="Poppins Bold"/>
              </a:rPr>
              <a:t>no_of_week_nights:</a:t>
            </a:r>
            <a:r>
              <a:rPr lang="en-US" sz="2658">
                <a:solidFill>
                  <a:srgbClr val="242424"/>
                </a:solidFill>
                <a:latin typeface="Poppins"/>
              </a:rPr>
              <a:t> The number of nights in the reservation that fall on weekdays.</a:t>
            </a:r>
          </a:p>
          <a:p>
            <a:pPr>
              <a:lnSpc>
                <a:spcPts val="4146"/>
              </a:lnSpc>
            </a:pPr>
            <a:r>
              <a:rPr lang="en-US" sz="2658">
                <a:solidFill>
                  <a:srgbClr val="242424"/>
                </a:solidFill>
                <a:latin typeface="Poppins Bold"/>
              </a:rPr>
              <a:t>type_of_meal_plan: </a:t>
            </a:r>
            <a:r>
              <a:rPr lang="en-US" sz="2658">
                <a:solidFill>
                  <a:srgbClr val="242424"/>
                </a:solidFill>
                <a:latin typeface="Poppins"/>
              </a:rPr>
              <a:t>The meal plan chosen by the guests. </a:t>
            </a:r>
            <a:r>
              <a:rPr lang="en-US" sz="2658">
                <a:solidFill>
                  <a:srgbClr val="242424"/>
                </a:solidFill>
                <a:latin typeface="Poppins Bold"/>
              </a:rPr>
              <a:t>room_type_reserved: </a:t>
            </a:r>
            <a:r>
              <a:rPr lang="en-US" sz="2658">
                <a:solidFill>
                  <a:srgbClr val="242424"/>
                </a:solidFill>
                <a:latin typeface="Poppins"/>
              </a:rPr>
              <a:t>The type of room reserved by the guests. </a:t>
            </a:r>
            <a:r>
              <a:rPr lang="en-US" sz="2658">
                <a:solidFill>
                  <a:srgbClr val="242424"/>
                </a:solidFill>
                <a:latin typeface="Poppins Bold"/>
              </a:rPr>
              <a:t>lead_time:</a:t>
            </a:r>
            <a:r>
              <a:rPr lang="en-US" sz="2658">
                <a:solidFill>
                  <a:srgbClr val="242424"/>
                </a:solidFill>
                <a:latin typeface="Poppins"/>
              </a:rPr>
              <a:t> The number of days between booking and arrival. </a:t>
            </a:r>
            <a:r>
              <a:rPr lang="en-US" sz="2658">
                <a:solidFill>
                  <a:srgbClr val="242424"/>
                </a:solidFill>
                <a:latin typeface="Poppins Bold"/>
              </a:rPr>
              <a:t>arrival_date:</a:t>
            </a:r>
            <a:r>
              <a:rPr lang="en-US" sz="2658">
                <a:solidFill>
                  <a:srgbClr val="242424"/>
                </a:solidFill>
                <a:latin typeface="Poppins"/>
              </a:rPr>
              <a:t> The date of arrival.</a:t>
            </a:r>
          </a:p>
          <a:p>
            <a:pPr>
              <a:lnSpc>
                <a:spcPts val="4146"/>
              </a:lnSpc>
            </a:pPr>
            <a:r>
              <a:rPr lang="en-US" sz="2658">
                <a:solidFill>
                  <a:srgbClr val="242424"/>
                </a:solidFill>
                <a:latin typeface="Poppins Bold"/>
              </a:rPr>
              <a:t>market_segment_type:</a:t>
            </a:r>
            <a:r>
              <a:rPr lang="en-US" sz="2658">
                <a:solidFill>
                  <a:srgbClr val="242424"/>
                </a:solidFill>
                <a:latin typeface="Poppins"/>
              </a:rPr>
              <a:t> The market segment to which the reservation belongs.</a:t>
            </a:r>
          </a:p>
          <a:p>
            <a:pPr>
              <a:lnSpc>
                <a:spcPts val="4146"/>
              </a:lnSpc>
            </a:pPr>
            <a:r>
              <a:rPr lang="en-US" sz="2658">
                <a:solidFill>
                  <a:srgbClr val="242424"/>
                </a:solidFill>
                <a:latin typeface="Poppins Bold"/>
              </a:rPr>
              <a:t>avg_price_per_room:</a:t>
            </a:r>
            <a:r>
              <a:rPr lang="en-US" sz="2658">
                <a:solidFill>
                  <a:srgbClr val="242424"/>
                </a:solidFill>
                <a:latin typeface="Poppins"/>
              </a:rPr>
              <a:t> The average price per room in the reservation.</a:t>
            </a:r>
          </a:p>
          <a:p>
            <a:pPr>
              <a:lnSpc>
                <a:spcPts val="4146"/>
              </a:lnSpc>
            </a:pPr>
            <a:r>
              <a:rPr lang="en-US" sz="2658">
                <a:solidFill>
                  <a:srgbClr val="242424"/>
                </a:solidFill>
                <a:latin typeface="Poppins Bold"/>
              </a:rPr>
              <a:t>booking_status: </a:t>
            </a:r>
            <a:r>
              <a:rPr lang="en-US" sz="2658">
                <a:solidFill>
                  <a:srgbClr val="242424"/>
                </a:solidFill>
                <a:latin typeface="Poppins"/>
              </a:rPr>
              <a:t>The status of the booking.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03600" y="529731"/>
            <a:ext cx="642873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3">
                <a:solidFill>
                  <a:srgbClr val="242424"/>
                </a:solidFill>
                <a:latin typeface="Poppins Bold"/>
              </a:rPr>
              <a:t>MIP-DA-O4-SQL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47445" y="-702391"/>
            <a:ext cx="7712999" cy="10989391"/>
            <a:chOff x="0" y="0"/>
            <a:chExt cx="2031407" cy="28943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1407" cy="2894325"/>
            </a:xfrm>
            <a:custGeom>
              <a:avLst/>
              <a:gdLst/>
              <a:ahLst/>
              <a:cxnLst/>
              <a:rect r="r" b="b" t="t" l="l"/>
              <a:pathLst>
                <a:path h="2894325" w="2031407">
                  <a:moveTo>
                    <a:pt x="0" y="0"/>
                  </a:moveTo>
                  <a:lnTo>
                    <a:pt x="2031407" y="0"/>
                  </a:lnTo>
                  <a:lnTo>
                    <a:pt x="2031407" y="2894325"/>
                  </a:lnTo>
                  <a:lnTo>
                    <a:pt x="0" y="2894325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31407" cy="293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328027" y="-2432445"/>
            <a:ext cx="5479165" cy="5479165"/>
          </a:xfrm>
          <a:custGeom>
            <a:avLst/>
            <a:gdLst/>
            <a:ahLst/>
            <a:cxnLst/>
            <a:rect r="r" b="b" t="t" l="l"/>
            <a:pathLst>
              <a:path h="5479165" w="5479165">
                <a:moveTo>
                  <a:pt x="0" y="0"/>
                </a:moveTo>
                <a:lnTo>
                  <a:pt x="5479165" y="0"/>
                </a:lnTo>
                <a:lnTo>
                  <a:pt x="5479165" y="5479165"/>
                </a:lnTo>
                <a:lnTo>
                  <a:pt x="0" y="5479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0837363" cy="10287000"/>
            <a:chOff x="0" y="0"/>
            <a:chExt cx="2854285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5428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54285">
                  <a:moveTo>
                    <a:pt x="0" y="0"/>
                  </a:moveTo>
                  <a:lnTo>
                    <a:pt x="2854285" y="0"/>
                  </a:lnTo>
                  <a:lnTo>
                    <a:pt x="28542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85428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3485650"/>
            <a:ext cx="10837363" cy="3430924"/>
          </a:xfrm>
          <a:custGeom>
            <a:avLst/>
            <a:gdLst/>
            <a:ahLst/>
            <a:cxnLst/>
            <a:rect r="r" b="b" t="t" l="l"/>
            <a:pathLst>
              <a:path h="3430924" w="10837363">
                <a:moveTo>
                  <a:pt x="0" y="0"/>
                </a:moveTo>
                <a:lnTo>
                  <a:pt x="10837363" y="0"/>
                </a:lnTo>
                <a:lnTo>
                  <a:pt x="10837363" y="3430924"/>
                </a:lnTo>
                <a:lnTo>
                  <a:pt x="0" y="3430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59545" y="4183806"/>
            <a:ext cx="6288800" cy="2034612"/>
          </a:xfrm>
          <a:custGeom>
            <a:avLst/>
            <a:gdLst/>
            <a:ahLst/>
            <a:cxnLst/>
            <a:rect r="r" b="b" t="t" l="l"/>
            <a:pathLst>
              <a:path h="2034612" w="6288800">
                <a:moveTo>
                  <a:pt x="0" y="0"/>
                </a:moveTo>
                <a:lnTo>
                  <a:pt x="6288800" y="0"/>
                </a:lnTo>
                <a:lnTo>
                  <a:pt x="6288800" y="2034612"/>
                </a:lnTo>
                <a:lnTo>
                  <a:pt x="0" y="2034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137" y="1038225"/>
            <a:ext cx="10837363" cy="102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1"/>
              </a:lnSpc>
            </a:pPr>
            <a:r>
              <a:rPr lang="en-US" sz="3700" spc="-103">
                <a:solidFill>
                  <a:srgbClr val="242424"/>
                </a:solidFill>
                <a:latin typeface="Poppins Bold"/>
              </a:rPr>
              <a:t>1. What is the total number of reservations in the dataset?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44932" y="603885"/>
            <a:ext cx="642873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3">
                <a:solidFill>
                  <a:srgbClr val="F6FAFD"/>
                </a:solidFill>
                <a:latin typeface="Poppins Bold"/>
              </a:rPr>
              <a:t>MIP-DA-O4-SQL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47445" y="-702391"/>
            <a:ext cx="7712999" cy="10989391"/>
            <a:chOff x="0" y="0"/>
            <a:chExt cx="2031407" cy="28943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1407" cy="2894325"/>
            </a:xfrm>
            <a:custGeom>
              <a:avLst/>
              <a:gdLst/>
              <a:ahLst/>
              <a:cxnLst/>
              <a:rect r="r" b="b" t="t" l="l"/>
              <a:pathLst>
                <a:path h="2894325" w="2031407">
                  <a:moveTo>
                    <a:pt x="0" y="0"/>
                  </a:moveTo>
                  <a:lnTo>
                    <a:pt x="2031407" y="0"/>
                  </a:lnTo>
                  <a:lnTo>
                    <a:pt x="2031407" y="2894325"/>
                  </a:lnTo>
                  <a:lnTo>
                    <a:pt x="0" y="2894325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31407" cy="293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328027" y="-2432445"/>
            <a:ext cx="5479165" cy="5479165"/>
          </a:xfrm>
          <a:custGeom>
            <a:avLst/>
            <a:gdLst/>
            <a:ahLst/>
            <a:cxnLst/>
            <a:rect r="r" b="b" t="t" l="l"/>
            <a:pathLst>
              <a:path h="5479165" w="5479165">
                <a:moveTo>
                  <a:pt x="0" y="0"/>
                </a:moveTo>
                <a:lnTo>
                  <a:pt x="5479165" y="0"/>
                </a:lnTo>
                <a:lnTo>
                  <a:pt x="5479165" y="5479165"/>
                </a:lnTo>
                <a:lnTo>
                  <a:pt x="0" y="5479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0837363" cy="10287000"/>
            <a:chOff x="0" y="0"/>
            <a:chExt cx="2854285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5428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54285">
                  <a:moveTo>
                    <a:pt x="0" y="0"/>
                  </a:moveTo>
                  <a:lnTo>
                    <a:pt x="2854285" y="0"/>
                  </a:lnTo>
                  <a:lnTo>
                    <a:pt x="28542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85428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3137" y="3710347"/>
            <a:ext cx="10704226" cy="2866305"/>
          </a:xfrm>
          <a:custGeom>
            <a:avLst/>
            <a:gdLst/>
            <a:ahLst/>
            <a:cxnLst/>
            <a:rect r="r" b="b" t="t" l="l"/>
            <a:pathLst>
              <a:path h="2866305" w="10704226">
                <a:moveTo>
                  <a:pt x="0" y="0"/>
                </a:moveTo>
                <a:lnTo>
                  <a:pt x="10704226" y="0"/>
                </a:lnTo>
                <a:lnTo>
                  <a:pt x="10704226" y="2866306"/>
                </a:lnTo>
                <a:lnTo>
                  <a:pt x="0" y="28663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243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09807" y="4421997"/>
            <a:ext cx="7450637" cy="1443006"/>
          </a:xfrm>
          <a:custGeom>
            <a:avLst/>
            <a:gdLst/>
            <a:ahLst/>
            <a:cxnLst/>
            <a:rect r="r" b="b" t="t" l="l"/>
            <a:pathLst>
              <a:path h="1443006" w="7450637">
                <a:moveTo>
                  <a:pt x="0" y="0"/>
                </a:moveTo>
                <a:lnTo>
                  <a:pt x="7450637" y="0"/>
                </a:lnTo>
                <a:lnTo>
                  <a:pt x="7450637" y="1443006"/>
                </a:lnTo>
                <a:lnTo>
                  <a:pt x="0" y="14430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35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137" y="1068959"/>
            <a:ext cx="10837363" cy="99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8"/>
              </a:lnSpc>
            </a:pPr>
            <a:r>
              <a:rPr lang="en-US" sz="3600" spc="-100">
                <a:solidFill>
                  <a:srgbClr val="242424"/>
                </a:solidFill>
                <a:latin typeface="Poppins Bold"/>
              </a:rPr>
              <a:t>2. Which meal plan is the most popular among guests?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44932" y="603885"/>
            <a:ext cx="642873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3">
                <a:solidFill>
                  <a:srgbClr val="F6FAFD"/>
                </a:solidFill>
                <a:latin typeface="Poppins Bold"/>
              </a:rPr>
              <a:t>MIP-DA-O4-SQL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47445" y="-702391"/>
            <a:ext cx="7712999" cy="10989391"/>
            <a:chOff x="0" y="0"/>
            <a:chExt cx="2031407" cy="28943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1407" cy="2894325"/>
            </a:xfrm>
            <a:custGeom>
              <a:avLst/>
              <a:gdLst/>
              <a:ahLst/>
              <a:cxnLst/>
              <a:rect r="r" b="b" t="t" l="l"/>
              <a:pathLst>
                <a:path h="2894325" w="2031407">
                  <a:moveTo>
                    <a:pt x="0" y="0"/>
                  </a:moveTo>
                  <a:lnTo>
                    <a:pt x="2031407" y="0"/>
                  </a:lnTo>
                  <a:lnTo>
                    <a:pt x="2031407" y="2894325"/>
                  </a:lnTo>
                  <a:lnTo>
                    <a:pt x="0" y="2894325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31407" cy="293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328027" y="-2432445"/>
            <a:ext cx="5479165" cy="5479165"/>
          </a:xfrm>
          <a:custGeom>
            <a:avLst/>
            <a:gdLst/>
            <a:ahLst/>
            <a:cxnLst/>
            <a:rect r="r" b="b" t="t" l="l"/>
            <a:pathLst>
              <a:path h="5479165" w="5479165">
                <a:moveTo>
                  <a:pt x="0" y="0"/>
                </a:moveTo>
                <a:lnTo>
                  <a:pt x="5479165" y="0"/>
                </a:lnTo>
                <a:lnTo>
                  <a:pt x="5479165" y="5479165"/>
                </a:lnTo>
                <a:lnTo>
                  <a:pt x="0" y="5479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0837363" cy="10287000"/>
            <a:chOff x="0" y="0"/>
            <a:chExt cx="2854285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5428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54285">
                  <a:moveTo>
                    <a:pt x="0" y="0"/>
                  </a:moveTo>
                  <a:lnTo>
                    <a:pt x="2854285" y="0"/>
                  </a:lnTo>
                  <a:lnTo>
                    <a:pt x="28542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85428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4110725"/>
            <a:ext cx="10837363" cy="2104464"/>
          </a:xfrm>
          <a:custGeom>
            <a:avLst/>
            <a:gdLst/>
            <a:ahLst/>
            <a:cxnLst/>
            <a:rect r="r" b="b" t="t" l="l"/>
            <a:pathLst>
              <a:path h="2104464" w="10837363">
                <a:moveTo>
                  <a:pt x="0" y="0"/>
                </a:moveTo>
                <a:lnTo>
                  <a:pt x="10837363" y="0"/>
                </a:lnTo>
                <a:lnTo>
                  <a:pt x="10837363" y="2104464"/>
                </a:lnTo>
                <a:lnTo>
                  <a:pt x="0" y="21044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746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63354" y="4226492"/>
            <a:ext cx="6943542" cy="1872929"/>
          </a:xfrm>
          <a:custGeom>
            <a:avLst/>
            <a:gdLst/>
            <a:ahLst/>
            <a:cxnLst/>
            <a:rect r="r" b="b" t="t" l="l"/>
            <a:pathLst>
              <a:path h="1872929" w="6943542">
                <a:moveTo>
                  <a:pt x="0" y="0"/>
                </a:moveTo>
                <a:lnTo>
                  <a:pt x="6943543" y="0"/>
                </a:lnTo>
                <a:lnTo>
                  <a:pt x="6943543" y="1872930"/>
                </a:lnTo>
                <a:lnTo>
                  <a:pt x="0" y="1872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0" y="1047750"/>
            <a:ext cx="10837363" cy="99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8"/>
              </a:lnSpc>
            </a:pPr>
            <a:r>
              <a:rPr lang="en-US" sz="3600" spc="-100">
                <a:solidFill>
                  <a:srgbClr val="242424"/>
                </a:solidFill>
                <a:latin typeface="Poppins Bold"/>
              </a:rPr>
              <a:t>3. What is the average price per room for reservations involving children?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44932" y="603885"/>
            <a:ext cx="642873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3">
                <a:solidFill>
                  <a:srgbClr val="F6FAFD"/>
                </a:solidFill>
                <a:latin typeface="Poppins Bold"/>
              </a:rPr>
              <a:t>MIP-DA-O4-SQL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47445" y="-702391"/>
            <a:ext cx="7712999" cy="10989391"/>
            <a:chOff x="0" y="0"/>
            <a:chExt cx="2031407" cy="28943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1407" cy="2894325"/>
            </a:xfrm>
            <a:custGeom>
              <a:avLst/>
              <a:gdLst/>
              <a:ahLst/>
              <a:cxnLst/>
              <a:rect r="r" b="b" t="t" l="l"/>
              <a:pathLst>
                <a:path h="2894325" w="2031407">
                  <a:moveTo>
                    <a:pt x="0" y="0"/>
                  </a:moveTo>
                  <a:lnTo>
                    <a:pt x="2031407" y="0"/>
                  </a:lnTo>
                  <a:lnTo>
                    <a:pt x="2031407" y="2894325"/>
                  </a:lnTo>
                  <a:lnTo>
                    <a:pt x="0" y="2894325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31407" cy="293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328027" y="-2432445"/>
            <a:ext cx="5479165" cy="5479165"/>
          </a:xfrm>
          <a:custGeom>
            <a:avLst/>
            <a:gdLst/>
            <a:ahLst/>
            <a:cxnLst/>
            <a:rect r="r" b="b" t="t" l="l"/>
            <a:pathLst>
              <a:path h="5479165" w="5479165">
                <a:moveTo>
                  <a:pt x="0" y="0"/>
                </a:moveTo>
                <a:lnTo>
                  <a:pt x="5479165" y="0"/>
                </a:lnTo>
                <a:lnTo>
                  <a:pt x="5479165" y="5479165"/>
                </a:lnTo>
                <a:lnTo>
                  <a:pt x="0" y="5479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0837363" cy="10287000"/>
            <a:chOff x="0" y="0"/>
            <a:chExt cx="2854285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5428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54285">
                  <a:moveTo>
                    <a:pt x="0" y="0"/>
                  </a:moveTo>
                  <a:lnTo>
                    <a:pt x="2854285" y="0"/>
                  </a:lnTo>
                  <a:lnTo>
                    <a:pt x="28542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85428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909807" y="4421997"/>
            <a:ext cx="7450637" cy="1443006"/>
          </a:xfrm>
          <a:custGeom>
            <a:avLst/>
            <a:gdLst/>
            <a:ahLst/>
            <a:cxnLst/>
            <a:rect r="r" b="b" t="t" l="l"/>
            <a:pathLst>
              <a:path h="1443006" w="7450637">
                <a:moveTo>
                  <a:pt x="0" y="0"/>
                </a:moveTo>
                <a:lnTo>
                  <a:pt x="7450637" y="0"/>
                </a:lnTo>
                <a:lnTo>
                  <a:pt x="7450637" y="1443006"/>
                </a:lnTo>
                <a:lnTo>
                  <a:pt x="0" y="1443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35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444" y="3666157"/>
            <a:ext cx="10764919" cy="3253135"/>
          </a:xfrm>
          <a:custGeom>
            <a:avLst/>
            <a:gdLst/>
            <a:ahLst/>
            <a:cxnLst/>
            <a:rect r="r" b="b" t="t" l="l"/>
            <a:pathLst>
              <a:path h="3253135" w="10764919">
                <a:moveTo>
                  <a:pt x="0" y="0"/>
                </a:moveTo>
                <a:lnTo>
                  <a:pt x="10764919" y="0"/>
                </a:lnTo>
                <a:lnTo>
                  <a:pt x="10764919" y="3253135"/>
                </a:lnTo>
                <a:lnTo>
                  <a:pt x="0" y="3253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2444" y="1047750"/>
            <a:ext cx="10837363" cy="99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8"/>
              </a:lnSpc>
            </a:pPr>
            <a:r>
              <a:rPr lang="en-US" sz="3600" spc="-100">
                <a:solidFill>
                  <a:srgbClr val="242424"/>
                </a:solidFill>
                <a:latin typeface="Poppins Bold"/>
              </a:rPr>
              <a:t>4. How many reservations were made for the year 20XX (replace XX with the desired year)?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909807" y="4023869"/>
            <a:ext cx="7420302" cy="2239263"/>
          </a:xfrm>
          <a:custGeom>
            <a:avLst/>
            <a:gdLst/>
            <a:ahLst/>
            <a:cxnLst/>
            <a:rect r="r" b="b" t="t" l="l"/>
            <a:pathLst>
              <a:path h="2239263" w="7420302">
                <a:moveTo>
                  <a:pt x="0" y="0"/>
                </a:moveTo>
                <a:lnTo>
                  <a:pt x="7420302" y="0"/>
                </a:lnTo>
                <a:lnTo>
                  <a:pt x="7420302" y="2239262"/>
                </a:lnTo>
                <a:lnTo>
                  <a:pt x="0" y="2239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044932" y="603885"/>
            <a:ext cx="642873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3">
                <a:solidFill>
                  <a:srgbClr val="F6FAFD"/>
                </a:solidFill>
                <a:latin typeface="Poppins Bold"/>
              </a:rPr>
              <a:t>MIP-DA-O4-SQL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47445" y="-702391"/>
            <a:ext cx="7712999" cy="10989391"/>
            <a:chOff x="0" y="0"/>
            <a:chExt cx="2031407" cy="28943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1407" cy="2894325"/>
            </a:xfrm>
            <a:custGeom>
              <a:avLst/>
              <a:gdLst/>
              <a:ahLst/>
              <a:cxnLst/>
              <a:rect r="r" b="b" t="t" l="l"/>
              <a:pathLst>
                <a:path h="2894325" w="2031407">
                  <a:moveTo>
                    <a:pt x="0" y="0"/>
                  </a:moveTo>
                  <a:lnTo>
                    <a:pt x="2031407" y="0"/>
                  </a:lnTo>
                  <a:lnTo>
                    <a:pt x="2031407" y="2894325"/>
                  </a:lnTo>
                  <a:lnTo>
                    <a:pt x="0" y="2894325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31407" cy="293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328027" y="-2432445"/>
            <a:ext cx="5479165" cy="5479165"/>
          </a:xfrm>
          <a:custGeom>
            <a:avLst/>
            <a:gdLst/>
            <a:ahLst/>
            <a:cxnLst/>
            <a:rect r="r" b="b" t="t" l="l"/>
            <a:pathLst>
              <a:path h="5479165" w="5479165">
                <a:moveTo>
                  <a:pt x="0" y="0"/>
                </a:moveTo>
                <a:lnTo>
                  <a:pt x="5479165" y="0"/>
                </a:lnTo>
                <a:lnTo>
                  <a:pt x="5479165" y="5479165"/>
                </a:lnTo>
                <a:lnTo>
                  <a:pt x="0" y="5479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0837363" cy="10287000"/>
            <a:chOff x="0" y="0"/>
            <a:chExt cx="2854285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5428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54285">
                  <a:moveTo>
                    <a:pt x="0" y="0"/>
                  </a:moveTo>
                  <a:lnTo>
                    <a:pt x="2854285" y="0"/>
                  </a:lnTo>
                  <a:lnTo>
                    <a:pt x="28542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85428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56781" y="3710347"/>
            <a:ext cx="10894143" cy="2793586"/>
          </a:xfrm>
          <a:custGeom>
            <a:avLst/>
            <a:gdLst/>
            <a:ahLst/>
            <a:cxnLst/>
            <a:rect r="r" b="b" t="t" l="l"/>
            <a:pathLst>
              <a:path h="2793586" w="10894143">
                <a:moveTo>
                  <a:pt x="0" y="0"/>
                </a:moveTo>
                <a:lnTo>
                  <a:pt x="10894144" y="0"/>
                </a:lnTo>
                <a:lnTo>
                  <a:pt x="10894144" y="2793586"/>
                </a:lnTo>
                <a:lnTo>
                  <a:pt x="0" y="27935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982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97489" y="4456991"/>
            <a:ext cx="7012911" cy="1300299"/>
          </a:xfrm>
          <a:custGeom>
            <a:avLst/>
            <a:gdLst/>
            <a:ahLst/>
            <a:cxnLst/>
            <a:rect r="r" b="b" t="t" l="l"/>
            <a:pathLst>
              <a:path h="1300299" w="7012911">
                <a:moveTo>
                  <a:pt x="0" y="0"/>
                </a:moveTo>
                <a:lnTo>
                  <a:pt x="7012911" y="0"/>
                </a:lnTo>
                <a:lnTo>
                  <a:pt x="7012911" y="1300299"/>
                </a:lnTo>
                <a:lnTo>
                  <a:pt x="0" y="13002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55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137" y="1068959"/>
            <a:ext cx="10837363" cy="99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8"/>
              </a:lnSpc>
            </a:pPr>
            <a:r>
              <a:rPr lang="en-US" sz="3600" spc="-100">
                <a:solidFill>
                  <a:srgbClr val="242424"/>
                </a:solidFill>
                <a:latin typeface="Poppins Bold"/>
              </a:rPr>
              <a:t>5. What is the most commonly booked room type?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44932" y="603885"/>
            <a:ext cx="642873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3">
                <a:solidFill>
                  <a:srgbClr val="F6FAFD"/>
                </a:solidFill>
                <a:latin typeface="Poppins Bold"/>
              </a:rPr>
              <a:t>MIP-DA-O4-SQL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A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47445" y="-702391"/>
            <a:ext cx="7712999" cy="10989391"/>
            <a:chOff x="0" y="0"/>
            <a:chExt cx="2031407" cy="28943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1407" cy="2894325"/>
            </a:xfrm>
            <a:custGeom>
              <a:avLst/>
              <a:gdLst/>
              <a:ahLst/>
              <a:cxnLst/>
              <a:rect r="r" b="b" t="t" l="l"/>
              <a:pathLst>
                <a:path h="2894325" w="2031407">
                  <a:moveTo>
                    <a:pt x="0" y="0"/>
                  </a:moveTo>
                  <a:lnTo>
                    <a:pt x="2031407" y="0"/>
                  </a:lnTo>
                  <a:lnTo>
                    <a:pt x="2031407" y="2894325"/>
                  </a:lnTo>
                  <a:lnTo>
                    <a:pt x="0" y="2894325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31407" cy="293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328027" y="-2432445"/>
            <a:ext cx="5479165" cy="5479165"/>
          </a:xfrm>
          <a:custGeom>
            <a:avLst/>
            <a:gdLst/>
            <a:ahLst/>
            <a:cxnLst/>
            <a:rect r="r" b="b" t="t" l="l"/>
            <a:pathLst>
              <a:path h="5479165" w="5479165">
                <a:moveTo>
                  <a:pt x="0" y="0"/>
                </a:moveTo>
                <a:lnTo>
                  <a:pt x="5479165" y="0"/>
                </a:lnTo>
                <a:lnTo>
                  <a:pt x="5479165" y="5479165"/>
                </a:lnTo>
                <a:lnTo>
                  <a:pt x="0" y="5479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0837363" cy="10287000"/>
            <a:chOff x="0" y="0"/>
            <a:chExt cx="2854285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5428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54285">
                  <a:moveTo>
                    <a:pt x="0" y="0"/>
                  </a:moveTo>
                  <a:lnTo>
                    <a:pt x="2854285" y="0"/>
                  </a:lnTo>
                  <a:lnTo>
                    <a:pt x="28542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85428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2444" y="4076184"/>
            <a:ext cx="10764919" cy="2134632"/>
          </a:xfrm>
          <a:custGeom>
            <a:avLst/>
            <a:gdLst/>
            <a:ahLst/>
            <a:cxnLst/>
            <a:rect r="r" b="b" t="t" l="l"/>
            <a:pathLst>
              <a:path h="2134632" w="10764919">
                <a:moveTo>
                  <a:pt x="0" y="0"/>
                </a:moveTo>
                <a:lnTo>
                  <a:pt x="10764919" y="0"/>
                </a:lnTo>
                <a:lnTo>
                  <a:pt x="10764919" y="2134632"/>
                </a:lnTo>
                <a:lnTo>
                  <a:pt x="0" y="2134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72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56167" y="4451501"/>
            <a:ext cx="6695556" cy="1383998"/>
          </a:xfrm>
          <a:custGeom>
            <a:avLst/>
            <a:gdLst/>
            <a:ahLst/>
            <a:cxnLst/>
            <a:rect r="r" b="b" t="t" l="l"/>
            <a:pathLst>
              <a:path h="1383998" w="6695556">
                <a:moveTo>
                  <a:pt x="0" y="0"/>
                </a:moveTo>
                <a:lnTo>
                  <a:pt x="6695555" y="0"/>
                </a:lnTo>
                <a:lnTo>
                  <a:pt x="6695555" y="1383998"/>
                </a:lnTo>
                <a:lnTo>
                  <a:pt x="0" y="1383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137" y="1068959"/>
            <a:ext cx="10837363" cy="99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8"/>
              </a:lnSpc>
            </a:pPr>
            <a:r>
              <a:rPr lang="en-US" sz="3600" spc="-100">
                <a:solidFill>
                  <a:srgbClr val="242424"/>
                </a:solidFill>
                <a:latin typeface="Poppins Bold"/>
              </a:rPr>
              <a:t>6. How many reservations fall on a weekend (no_of_weekend_nights &gt; 0)?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44932" y="603885"/>
            <a:ext cx="6428737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3">
                <a:solidFill>
                  <a:srgbClr val="F6FAFD"/>
                </a:solidFill>
                <a:latin typeface="Poppins Bold"/>
              </a:rPr>
              <a:t>MIP-DA-O4-SQL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DAF_-Fn6ZrY</dc:identifier>
  <dcterms:modified xsi:type="dcterms:W3CDTF">2011-08-01T06:04:30Z</dcterms:modified>
  <cp:revision>1</cp:revision>
  <dc:title>Modern Gradient Project Brief Presentation</dc:title>
</cp:coreProperties>
</file>